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9869488" cy="14297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71596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1175" y="0"/>
            <a:ext cx="4276725" cy="71596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96F642B2-5880-472A-8AFA-E437B143844D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717675" y="1787525"/>
            <a:ext cx="6434138" cy="4824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6880226"/>
            <a:ext cx="7894638" cy="5629276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581064"/>
            <a:ext cx="4276725" cy="71596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1175" y="13581064"/>
            <a:ext cx="4276725" cy="71596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2D9B60CE-95F1-4724-94FA-C50771606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98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717675" y="1787525"/>
            <a:ext cx="6434138" cy="4824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B60CE-95F1-4724-94FA-C50771606D2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79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6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00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02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03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1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13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42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23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78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FDD76-0750-499A-B7C2-631BB06B6F64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89BCE-0CB0-42FE-A6FD-B8F7C3068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62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角丸四角形 65"/>
          <p:cNvSpPr/>
          <p:nvPr/>
        </p:nvSpPr>
        <p:spPr>
          <a:xfrm>
            <a:off x="5868888" y="4712824"/>
            <a:ext cx="2873129" cy="20080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03456" y="237067"/>
            <a:ext cx="69150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石神</a:t>
            </a:r>
            <a:r>
              <a:rPr lang="ja-JP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井</a:t>
            </a:r>
            <a:r>
              <a:rPr lang="ja-JP" altLang="en-US" sz="2000" b="1" dirty="0"/>
              <a:t>公園商店街振興組合の</a:t>
            </a:r>
            <a:r>
              <a:rPr lang="ja-JP" altLang="en-US" sz="2000" b="1" dirty="0" smtClean="0"/>
              <a:t>目指す姿（</a:t>
            </a:r>
            <a:r>
              <a:rPr lang="ja-JP" altLang="en-US" sz="2000" b="1" dirty="0" smtClean="0"/>
              <a:t>商店会ビジョン</a:t>
            </a:r>
            <a:r>
              <a:rPr lang="ja-JP" altLang="en-US" sz="2000" b="1" dirty="0"/>
              <a:t>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07086" y="37295"/>
            <a:ext cx="26988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 smtClean="0"/>
              <a:t>　　石神井公園商店街振興組合空き店舗活性化委員会</a:t>
            </a:r>
            <a:endParaRPr lang="ja-JP" altLang="en-US" sz="800" b="1" dirty="0"/>
          </a:p>
        </p:txBody>
      </p:sp>
      <p:sp>
        <p:nvSpPr>
          <p:cNvPr id="9" name="角丸四角形 8"/>
          <p:cNvSpPr/>
          <p:nvPr/>
        </p:nvSpPr>
        <p:spPr>
          <a:xfrm>
            <a:off x="4527218" y="4096278"/>
            <a:ext cx="4005647" cy="416918"/>
          </a:xfrm>
          <a:prstGeom prst="round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b="1" i="1" u="sng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キャッチフレーズ：水</a:t>
            </a:r>
            <a:r>
              <a:rPr lang="ja-JP" altLang="en-US" sz="1200" b="1" i="1" u="sng" dirty="0">
                <a:solidFill>
                  <a:srgbClr val="00B050"/>
                </a:solidFill>
                <a:latin typeface="Arial Black" panose="020B0A04020102020204" pitchFamily="34" charset="0"/>
              </a:rPr>
              <a:t>と緑が息づく「</a:t>
            </a:r>
            <a:r>
              <a:rPr lang="en-US" altLang="ja-JP" sz="1200" b="1" i="1" u="sng" dirty="0">
                <a:solidFill>
                  <a:srgbClr val="00B050"/>
                </a:solidFill>
                <a:latin typeface="Arial Black" panose="020B0A04020102020204" pitchFamily="34" charset="0"/>
              </a:rPr>
              <a:t>Park Town</a:t>
            </a:r>
            <a:r>
              <a:rPr lang="ja-JP" altLang="en-US" sz="1200" b="1" i="1" u="sng" dirty="0">
                <a:solidFill>
                  <a:srgbClr val="00B050"/>
                </a:solidFill>
                <a:latin typeface="Arial Black" panose="020B0A04020102020204" pitchFamily="34" charset="0"/>
              </a:rPr>
              <a:t>」 </a:t>
            </a:r>
            <a:endParaRPr lang="ja-JP" altLang="en-US" sz="1200" i="1" u="sng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36217" y="3667728"/>
            <a:ext cx="8305800" cy="8661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   　</a:t>
            </a:r>
            <a:endParaRPr lang="ja-JP" altLang="en-US" dirty="0">
              <a:solidFill>
                <a:schemeClr val="accent6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68309" y="3211803"/>
            <a:ext cx="7177323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  地域資源の活用や課題の解消に向けて</a:t>
            </a:r>
            <a:r>
              <a:rPr kumimoji="1" lang="ja-JP" altLang="en-US" sz="1200" b="1" dirty="0" smtClean="0">
                <a:solidFill>
                  <a:srgbClr val="FF0000"/>
                </a:solidFill>
              </a:rPr>
              <a:t>商店街と石神井公園を結び付け、よりよい街とするために・・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29676" y="4828528"/>
            <a:ext cx="51919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1000" b="1" dirty="0" smtClean="0">
                <a:solidFill>
                  <a:srgbClr val="FF0000"/>
                </a:solidFill>
              </a:rPr>
              <a:t>　　</a:t>
            </a:r>
            <a:endParaRPr lang="en-US" altLang="ja-JP" sz="1100" b="1" dirty="0" smtClean="0">
              <a:solidFill>
                <a:srgbClr val="FF0000"/>
              </a:solidFill>
            </a:endParaRPr>
          </a:p>
          <a:p>
            <a:r>
              <a:rPr lang="ja-JP" altLang="en-US" sz="1000" b="1" dirty="0" smtClean="0">
                <a:solidFill>
                  <a:srgbClr val="FF0000"/>
                </a:solidFill>
              </a:rPr>
              <a:t>　</a:t>
            </a:r>
            <a:endParaRPr lang="en-US" altLang="ja-JP" sz="1000" b="1" dirty="0" smtClean="0">
              <a:solidFill>
                <a:srgbClr val="FF0000"/>
              </a:solidFill>
            </a:endParaRPr>
          </a:p>
          <a:p>
            <a:r>
              <a:rPr lang="ja-JP" altLang="en-US" sz="1000" b="1" dirty="0">
                <a:solidFill>
                  <a:srgbClr val="FF0000"/>
                </a:solidFill>
              </a:rPr>
              <a:t>　</a:t>
            </a:r>
            <a:r>
              <a:rPr lang="ja-JP" altLang="en-US" sz="1000" b="1" dirty="0" smtClean="0"/>
              <a:t>「</a:t>
            </a:r>
            <a:r>
              <a:rPr lang="ja-JP" altLang="en-US" sz="1000" b="1" dirty="0"/>
              <a:t>井・食・住」をコンセプトに、水を象徴する地名の</a:t>
            </a:r>
            <a:r>
              <a:rPr lang="ja-JP" altLang="en-US" sz="1000" b="1" dirty="0">
                <a:solidFill>
                  <a:srgbClr val="FF0000"/>
                </a:solidFill>
              </a:rPr>
              <a:t>「井」</a:t>
            </a:r>
            <a:r>
              <a:rPr lang="ja-JP" altLang="en-US" sz="1000" b="1" dirty="0"/>
              <a:t>をアイコン</a:t>
            </a:r>
            <a:r>
              <a:rPr lang="ja-JP" altLang="en-US" sz="1000" b="1" dirty="0" smtClean="0"/>
              <a:t>として、</a:t>
            </a:r>
            <a:endParaRPr lang="en-US" altLang="ja-JP" sz="1000" b="1" dirty="0" smtClean="0"/>
          </a:p>
          <a:p>
            <a:r>
              <a:rPr lang="ja-JP" altLang="en-US" sz="1000" b="1" dirty="0">
                <a:solidFill>
                  <a:srgbClr val="00B050"/>
                </a:solidFill>
              </a:rPr>
              <a:t>　</a:t>
            </a:r>
            <a:r>
              <a:rPr lang="ja-JP" altLang="en-US" sz="1000" b="1" dirty="0" smtClean="0">
                <a:solidFill>
                  <a:srgbClr val="00B050"/>
                </a:solidFill>
              </a:rPr>
              <a:t>水</a:t>
            </a:r>
            <a:r>
              <a:rPr lang="ja-JP" altLang="en-US" sz="1000" b="1" dirty="0">
                <a:solidFill>
                  <a:srgbClr val="00B050"/>
                </a:solidFill>
              </a:rPr>
              <a:t>と緑が息づく「</a:t>
            </a:r>
            <a:r>
              <a:rPr lang="en-US" altLang="ja-JP" sz="1000" b="1" dirty="0">
                <a:solidFill>
                  <a:srgbClr val="00B050"/>
                </a:solidFill>
              </a:rPr>
              <a:t>Park</a:t>
            </a:r>
            <a:r>
              <a:rPr lang="ja-JP" altLang="en-US" sz="1000" b="1" dirty="0">
                <a:solidFill>
                  <a:srgbClr val="00B050"/>
                </a:solidFill>
              </a:rPr>
              <a:t> </a:t>
            </a:r>
            <a:r>
              <a:rPr lang="en-US" altLang="ja-JP" sz="1000" b="1" dirty="0">
                <a:solidFill>
                  <a:srgbClr val="00B050"/>
                </a:solidFill>
              </a:rPr>
              <a:t>Town</a:t>
            </a:r>
            <a:r>
              <a:rPr lang="ja-JP" altLang="en-US" sz="1000" b="1" dirty="0">
                <a:solidFill>
                  <a:srgbClr val="00B050"/>
                </a:solidFill>
              </a:rPr>
              <a:t>」</a:t>
            </a:r>
            <a:r>
              <a:rPr lang="ja-JP" altLang="en-US" sz="1000" b="1" dirty="0"/>
              <a:t>として人々が集い、交流を楽しめる</a:t>
            </a:r>
            <a:r>
              <a:rPr lang="ja-JP" altLang="en-US" sz="1000" b="1" dirty="0" smtClean="0"/>
              <a:t>街づくり</a:t>
            </a:r>
            <a:r>
              <a:rPr lang="ja-JP" altLang="en-US" sz="1000" b="1" dirty="0"/>
              <a:t>に</a:t>
            </a:r>
            <a:r>
              <a:rPr lang="ja-JP" altLang="en-US" sz="1000" b="1" dirty="0" smtClean="0"/>
              <a:t>繋</a:t>
            </a:r>
            <a:endParaRPr lang="en-US" altLang="ja-JP" sz="1000" b="1" dirty="0" smtClean="0"/>
          </a:p>
          <a:p>
            <a:r>
              <a:rPr lang="ja-JP" altLang="en-US" sz="1000" b="1" dirty="0"/>
              <a:t>　</a:t>
            </a:r>
            <a:r>
              <a:rPr lang="ja-JP" altLang="en-US" sz="1000" b="1" dirty="0" smtClean="0"/>
              <a:t>が</a:t>
            </a:r>
            <a:r>
              <a:rPr lang="ja-JP" altLang="en-US" sz="1000" b="1" dirty="0" err="1" smtClean="0"/>
              <a:t>る</a:t>
            </a:r>
            <a:r>
              <a:rPr lang="ja-JP" altLang="en-US" sz="1000" b="1" dirty="0"/>
              <a:t>事業を展開</a:t>
            </a:r>
            <a:endParaRPr lang="en-US" altLang="ja-JP" sz="1000" b="1" dirty="0"/>
          </a:p>
          <a:p>
            <a:r>
              <a:rPr lang="ja-JP" altLang="en-US" sz="1000" b="1" dirty="0"/>
              <a:t>　</a:t>
            </a:r>
            <a:endParaRPr lang="en-US" altLang="ja-JP" sz="1000" b="1" dirty="0"/>
          </a:p>
          <a:p>
            <a:r>
              <a:rPr kumimoji="1" lang="ja-JP" altLang="en-US" sz="1000" b="1" dirty="0" smtClean="0"/>
              <a:t>（事業案）</a:t>
            </a:r>
            <a:endParaRPr kumimoji="1" lang="en-US" altLang="ja-JP" sz="1000" b="1" dirty="0" smtClean="0"/>
          </a:p>
          <a:p>
            <a:r>
              <a:rPr lang="ja-JP" altLang="en-US" sz="1000" dirty="0" smtClean="0"/>
              <a:t>　・</a:t>
            </a:r>
            <a:r>
              <a:rPr lang="ja-JP" altLang="en-US" sz="1000" dirty="0"/>
              <a:t>テイクアウト、デリバリーなどの公園利用者向けサービス </a:t>
            </a:r>
          </a:p>
          <a:p>
            <a:endParaRPr lang="en-US" altLang="ja-JP" sz="1000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・</a:t>
            </a:r>
            <a:r>
              <a:rPr lang="ja-JP" altLang="en-US" sz="1000" dirty="0"/>
              <a:t>公園ご当地商材の創作メニュー展開（練馬産野菜を活用した石神井丼</a:t>
            </a:r>
            <a:r>
              <a:rPr lang="ja-JP" altLang="en-US" sz="1000" dirty="0" smtClean="0"/>
              <a:t>）</a:t>
            </a:r>
            <a:r>
              <a:rPr kumimoji="1" lang="ja-JP" altLang="en-US" sz="1000" b="1" dirty="0"/>
              <a:t>　</a:t>
            </a:r>
            <a:endParaRPr kumimoji="1" lang="en-US" altLang="ja-JP" sz="1000" b="1" dirty="0" smtClean="0"/>
          </a:p>
          <a:p>
            <a:r>
              <a:rPr lang="ja-JP" altLang="en-US" sz="1000" dirty="0"/>
              <a:t> </a:t>
            </a:r>
            <a:r>
              <a:rPr lang="ja-JP" altLang="en-US" sz="1000" dirty="0" smtClean="0"/>
              <a:t>   ・公園</a:t>
            </a:r>
            <a:r>
              <a:rPr lang="ja-JP" altLang="en-US" sz="1000" dirty="0"/>
              <a:t>駐車場を活用した出前</a:t>
            </a:r>
            <a:r>
              <a:rPr lang="ja-JP" altLang="en-US" sz="1000" dirty="0" smtClean="0"/>
              <a:t>出店・イベント開催、クラフトマルシェ　など 　</a:t>
            </a:r>
            <a:endParaRPr lang="en-US" altLang="ja-JP" sz="1000" dirty="0" smtClean="0"/>
          </a:p>
          <a:p>
            <a:r>
              <a:rPr lang="ja-JP" altLang="en-US" sz="1000" dirty="0" smtClean="0"/>
              <a:t>      </a:t>
            </a:r>
            <a:r>
              <a:rPr lang="ja-JP" altLang="en-US" sz="1000" dirty="0"/>
              <a:t>　</a:t>
            </a:r>
            <a:r>
              <a:rPr lang="ja-JP" altLang="en-US" sz="1000" dirty="0" smtClean="0"/>
              <a:t>  　</a:t>
            </a:r>
            <a:endParaRPr lang="ja-JP" altLang="en-US" sz="1000" dirty="0"/>
          </a:p>
        </p:txBody>
      </p:sp>
      <p:sp>
        <p:nvSpPr>
          <p:cNvPr id="33" name="角丸四角形 32"/>
          <p:cNvSpPr/>
          <p:nvPr/>
        </p:nvSpPr>
        <p:spPr>
          <a:xfrm>
            <a:off x="433913" y="4712825"/>
            <a:ext cx="5330585" cy="20080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443837" y="3533079"/>
            <a:ext cx="1514503" cy="268997"/>
          </a:xfrm>
          <a:prstGeom prst="roundRect">
            <a:avLst/>
          </a:prstGeom>
          <a:solidFill>
            <a:srgbClr val="0070C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商店街の目指す姿</a:t>
            </a:r>
            <a:endParaRPr kumimoji="1" lang="en-US" altLang="ja-JP" sz="1200" b="1" dirty="0" smtClean="0"/>
          </a:p>
          <a:p>
            <a:endParaRPr kumimoji="1" lang="ja-JP" altLang="en-US" sz="1200" b="1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6423332" y="4878463"/>
            <a:ext cx="1766912" cy="1785227"/>
            <a:chOff x="6114958" y="2219217"/>
            <a:chExt cx="2280934" cy="2155845"/>
          </a:xfrm>
        </p:grpSpPr>
        <p:sp>
          <p:nvSpPr>
            <p:cNvPr id="7" name="楕円 6"/>
            <p:cNvSpPr/>
            <p:nvPr/>
          </p:nvSpPr>
          <p:spPr>
            <a:xfrm>
              <a:off x="6425778" y="2870731"/>
              <a:ext cx="1680435" cy="875406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400" b="1" dirty="0" smtClean="0">
                  <a:solidFill>
                    <a:srgbClr val="FF0000"/>
                  </a:solidFill>
                </a:rPr>
                <a:t>好循環</a:t>
              </a:r>
              <a:endParaRPr lang="ja-JP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下カーブ矢印 7"/>
            <p:cNvSpPr/>
            <p:nvPr/>
          </p:nvSpPr>
          <p:spPr>
            <a:xfrm rot="16200000">
              <a:off x="5762579" y="2948635"/>
              <a:ext cx="1346200" cy="641442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下カーブ矢印 9"/>
            <p:cNvSpPr/>
            <p:nvPr/>
          </p:nvSpPr>
          <p:spPr>
            <a:xfrm rot="5400000">
              <a:off x="7402071" y="3018403"/>
              <a:ext cx="1346200" cy="641442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116274" y="2219217"/>
              <a:ext cx="2250878" cy="351008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/>
                <a:t> </a:t>
              </a:r>
              <a:r>
                <a:rPr lang="ja-JP" altLang="en-US" sz="1200" b="1" dirty="0" smtClean="0"/>
                <a:t> 公園</a:t>
              </a:r>
              <a:r>
                <a:rPr lang="ja-JP" altLang="en-US" sz="1200" b="1" dirty="0"/>
                <a:t>の利用価値</a:t>
              </a:r>
              <a:r>
                <a:rPr lang="ja-JP" altLang="en-US" sz="1200" b="1" dirty="0" smtClean="0"/>
                <a:t>向上</a:t>
              </a:r>
              <a:endParaRPr lang="ja-JP" altLang="en-US" sz="1200" b="1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6258553" y="4024053"/>
              <a:ext cx="2068476" cy="351009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/>
                <a:t>  </a:t>
              </a:r>
              <a:r>
                <a:rPr lang="ja-JP" altLang="en-US" sz="1200" b="1" dirty="0" smtClean="0"/>
                <a:t> 商店街の魅力</a:t>
              </a:r>
              <a:r>
                <a:rPr lang="ja-JP" altLang="en-US" sz="1200" b="1" dirty="0"/>
                <a:t>向上</a:t>
              </a:r>
            </a:p>
          </p:txBody>
        </p:sp>
      </p:grpSp>
      <p:sp>
        <p:nvSpPr>
          <p:cNvPr id="6" name="角丸四角形 5"/>
          <p:cNvSpPr/>
          <p:nvPr/>
        </p:nvSpPr>
        <p:spPr>
          <a:xfrm>
            <a:off x="5837171" y="4575272"/>
            <a:ext cx="698551" cy="2650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 smtClean="0"/>
              <a:t>効果</a:t>
            </a:r>
            <a:endParaRPr kumimoji="1" lang="ja-JP" altLang="en-US" sz="1300" b="1" dirty="0"/>
          </a:p>
        </p:txBody>
      </p:sp>
      <p:sp>
        <p:nvSpPr>
          <p:cNvPr id="36" name="角丸四角形 35"/>
          <p:cNvSpPr/>
          <p:nvPr/>
        </p:nvSpPr>
        <p:spPr>
          <a:xfrm>
            <a:off x="456136" y="4569562"/>
            <a:ext cx="2555674" cy="27886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1" dirty="0" smtClean="0"/>
              <a:t>アクションプラン（実施方法</a:t>
            </a:r>
            <a:r>
              <a:rPr kumimoji="1" lang="ja-JP" altLang="en-US" sz="1300" dirty="0" smtClean="0"/>
              <a:t>）</a:t>
            </a:r>
            <a:endParaRPr kumimoji="1" lang="ja-JP" altLang="en-US" sz="1300" dirty="0"/>
          </a:p>
        </p:txBody>
      </p:sp>
      <p:sp>
        <p:nvSpPr>
          <p:cNvPr id="41" name="角丸四角形 40"/>
          <p:cNvSpPr/>
          <p:nvPr/>
        </p:nvSpPr>
        <p:spPr>
          <a:xfrm>
            <a:off x="954443" y="6043726"/>
            <a:ext cx="4332610" cy="258598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rgbClr val="FF0000"/>
                </a:solidFill>
              </a:rPr>
              <a:t>→テイクアウト・デリバリーにも対応し</a:t>
            </a:r>
            <a:r>
              <a:rPr kumimoji="1" lang="ja-JP" altLang="en-US" sz="900" dirty="0">
                <a:solidFill>
                  <a:srgbClr val="FF0000"/>
                </a:solidFill>
              </a:rPr>
              <a:t>た</a:t>
            </a:r>
            <a:r>
              <a:rPr kumimoji="1" lang="ja-JP" altLang="en-US" sz="900" dirty="0" smtClean="0">
                <a:solidFill>
                  <a:srgbClr val="FF0000"/>
                </a:solidFill>
              </a:rPr>
              <a:t>出店事業者や飲食店の積極的な誘致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433912" y="1281515"/>
            <a:ext cx="8328395" cy="1874003"/>
            <a:chOff x="382846" y="597811"/>
            <a:chExt cx="8305801" cy="1874003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29804" y="808379"/>
              <a:ext cx="2092144" cy="149271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effectLst>
              <a:softEdge rad="63500"/>
            </a:effectLst>
          </p:spPr>
          <p:txBody>
            <a:bodyPr wrap="square" tIns="0" rtlCol="0">
              <a:spAutoFit/>
            </a:bodyPr>
            <a:lstStyle/>
            <a:p>
              <a:endParaRPr kumimoji="1" lang="en-US" altLang="ja-JP" sz="1200" dirty="0" smtClean="0"/>
            </a:p>
            <a:p>
              <a:r>
                <a:rPr kumimoji="1" lang="en-US" altLang="ja-JP" sz="1100" dirty="0" smtClean="0"/>
                <a:t>【</a:t>
              </a:r>
              <a:r>
                <a:rPr kumimoji="1" lang="ja-JP" altLang="en-US" sz="1100" dirty="0" smtClean="0"/>
                <a:t>地域資源</a:t>
              </a:r>
              <a:r>
                <a:rPr kumimoji="1" lang="en-US" altLang="ja-JP" sz="1100" dirty="0" smtClean="0"/>
                <a:t>】</a:t>
              </a:r>
            </a:p>
            <a:p>
              <a:r>
                <a:rPr kumimoji="1" lang="ja-JP" altLang="en-US" sz="1000" dirty="0" smtClean="0">
                  <a:solidFill>
                    <a:srgbClr val="FF0000"/>
                  </a:solidFill>
                </a:rPr>
                <a:t>　</a:t>
              </a:r>
              <a:r>
                <a:rPr kumimoji="1" lang="ja-JP" altLang="en-US" sz="1000" dirty="0">
                  <a:solidFill>
                    <a:srgbClr val="FF0000"/>
                  </a:solidFill>
                </a:rPr>
                <a:t> </a:t>
              </a:r>
              <a:r>
                <a:rPr kumimoji="1" lang="ja-JP" altLang="en-US" sz="1000" dirty="0" smtClean="0">
                  <a:solidFill>
                    <a:srgbClr val="FF0000"/>
                  </a:solidFill>
                </a:rPr>
                <a:t>・</a:t>
              </a:r>
              <a:r>
                <a:rPr kumimoji="1" lang="ja-JP" altLang="en-US" sz="1000" dirty="0">
                  <a:solidFill>
                    <a:srgbClr val="FF0000"/>
                  </a:solidFill>
                </a:rPr>
                <a:t>石神井公園</a:t>
              </a:r>
              <a:endParaRPr kumimoji="1" lang="en-US" altLang="ja-JP" sz="1000" dirty="0">
                <a:solidFill>
                  <a:srgbClr val="FF0000"/>
                </a:solidFill>
              </a:endParaRPr>
            </a:p>
            <a:p>
              <a:r>
                <a:rPr kumimoji="1" lang="ja-JP" altLang="en-US" sz="1000" dirty="0" smtClean="0"/>
                <a:t>　 ・</a:t>
              </a:r>
              <a:r>
                <a:rPr kumimoji="1" lang="ja-JP" altLang="en-US" sz="1000" dirty="0"/>
                <a:t>石神井公園駅</a:t>
              </a:r>
              <a:endParaRPr kumimoji="1" lang="en-US" altLang="ja-JP" sz="1000" dirty="0"/>
            </a:p>
            <a:p>
              <a:r>
                <a:rPr kumimoji="1" lang="ja-JP" altLang="en-US" sz="1000" dirty="0" smtClean="0"/>
                <a:t>　 ・</a:t>
              </a:r>
              <a:r>
                <a:rPr kumimoji="1" lang="ja-JP" altLang="en-US" sz="1000" dirty="0"/>
                <a:t>イベントの多さ・多様さ</a:t>
              </a:r>
              <a:endParaRPr kumimoji="1" lang="en-US" altLang="ja-JP" sz="1000" dirty="0"/>
            </a:p>
            <a:p>
              <a:r>
                <a:rPr kumimoji="1" lang="ja-JP" altLang="en-US" sz="1000" dirty="0" smtClean="0"/>
                <a:t>　  （</a:t>
              </a:r>
              <a:r>
                <a:rPr kumimoji="1" lang="ja-JP" altLang="en-US" sz="1000" dirty="0"/>
                <a:t>灯篭流し・照姫</a:t>
              </a:r>
              <a:r>
                <a:rPr kumimoji="1" lang="ja-JP" altLang="en-US" sz="1000" dirty="0" smtClean="0"/>
                <a:t>まつり等）</a:t>
              </a:r>
              <a:endParaRPr kumimoji="1" lang="en-US" altLang="ja-JP" sz="1000" dirty="0"/>
            </a:p>
            <a:p>
              <a:r>
                <a:rPr kumimoji="1" lang="ja-JP" altLang="en-US" sz="1000" dirty="0" smtClean="0"/>
                <a:t>　 ・</a:t>
              </a:r>
              <a:r>
                <a:rPr kumimoji="1" lang="ja-JP" altLang="en-US" sz="1000" dirty="0"/>
                <a:t>ファミリー層等の</a:t>
              </a:r>
              <a:r>
                <a:rPr kumimoji="1" lang="ja-JP" altLang="en-US" sz="1000" dirty="0" smtClean="0"/>
                <a:t>居住人口</a:t>
              </a:r>
              <a:endParaRPr kumimoji="1" lang="en-US" altLang="ja-JP" sz="1000" dirty="0" smtClean="0"/>
            </a:p>
            <a:p>
              <a:r>
                <a:rPr kumimoji="1" lang="ja-JP" altLang="en-US" sz="1000" dirty="0" smtClean="0"/>
                <a:t>　 </a:t>
              </a:r>
              <a:r>
                <a:rPr kumimoji="1" lang="ja-JP" altLang="en-US" sz="1000" dirty="0"/>
                <a:t>　</a:t>
              </a:r>
              <a:r>
                <a:rPr kumimoji="1" lang="ja-JP" altLang="en-US" sz="1000" dirty="0" smtClean="0"/>
                <a:t>の</a:t>
              </a:r>
              <a:r>
                <a:rPr kumimoji="1" lang="ja-JP" altLang="en-US" sz="1000" dirty="0"/>
                <a:t>多さ</a:t>
              </a:r>
              <a:endParaRPr kumimoji="1" lang="en-US" altLang="ja-JP" sz="1000" dirty="0"/>
            </a:p>
            <a:p>
              <a:r>
                <a:rPr kumimoji="1" lang="ja-JP" altLang="en-US" sz="1000" dirty="0" smtClean="0"/>
                <a:t>　 ・</a:t>
              </a:r>
              <a:r>
                <a:rPr kumimoji="1" lang="ja-JP" altLang="en-US" sz="1000" dirty="0"/>
                <a:t>閑静な</a:t>
              </a:r>
              <a:r>
                <a:rPr kumimoji="1" lang="ja-JP" altLang="en-US" sz="1000" dirty="0" smtClean="0"/>
                <a:t>住宅街</a:t>
              </a:r>
              <a:endParaRPr kumimoji="1" lang="ja-JP" altLang="en-US" sz="1000" dirty="0"/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382846" y="699146"/>
              <a:ext cx="4881096" cy="176123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389781" y="597811"/>
              <a:ext cx="1751508" cy="25262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b="1" dirty="0"/>
                <a:t>商店街</a:t>
              </a:r>
              <a:r>
                <a:rPr kumimoji="1" lang="ja-JP" altLang="en-US" sz="1200" b="1" dirty="0" smtClean="0"/>
                <a:t>を取り巻く現状</a:t>
              </a:r>
              <a:endParaRPr kumimoji="1" lang="ja-JP" altLang="en-US" sz="1200" b="1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775832" y="825885"/>
              <a:ext cx="2396982" cy="143806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tIns="144000" rtlCol="0">
              <a:spAutoFit/>
            </a:bodyPr>
            <a:lstStyle/>
            <a:p>
              <a:endParaRPr kumimoji="1" lang="en-US" altLang="ja-JP" sz="900" b="1" dirty="0" smtClean="0"/>
            </a:p>
            <a:p>
              <a:r>
                <a:rPr kumimoji="1" lang="ja-JP" altLang="en-US" sz="900" b="1" dirty="0" smtClean="0"/>
                <a:t>・</a:t>
              </a:r>
              <a:r>
                <a:rPr kumimoji="1" lang="ja-JP" altLang="en-US" sz="900" b="1" u="sng" dirty="0" smtClean="0"/>
                <a:t>とりわけ</a:t>
              </a:r>
              <a:r>
                <a:rPr kumimoji="1" lang="ja-JP" altLang="en-US" sz="900" b="1" u="sng" dirty="0" smtClean="0">
                  <a:solidFill>
                    <a:srgbClr val="FF0000"/>
                  </a:solidFill>
                </a:rPr>
                <a:t>「石神井公園」</a:t>
              </a:r>
              <a:r>
                <a:rPr kumimoji="1" lang="ja-JP" altLang="en-US" sz="900" b="1" u="sng" dirty="0" smtClean="0"/>
                <a:t>は</a:t>
              </a:r>
              <a:endParaRPr lang="en-US" altLang="ja-JP" sz="900" b="1" dirty="0" smtClean="0"/>
            </a:p>
            <a:p>
              <a:endParaRPr lang="en-US" altLang="ja-JP" sz="900" dirty="0" smtClean="0"/>
            </a:p>
            <a:p>
              <a:r>
                <a:rPr lang="ja-JP" altLang="en-US" sz="900" b="1" dirty="0" smtClean="0"/>
                <a:t>　</a:t>
              </a:r>
              <a:r>
                <a:rPr lang="ja-JP" altLang="en-US" sz="900" b="1" dirty="0"/>
                <a:t>「</a:t>
              </a:r>
              <a:r>
                <a:rPr lang="ja-JP" altLang="en-US" sz="900" b="1" dirty="0" smtClean="0"/>
                <a:t>水と緑が豊かな都内屈指の癒しのス</a:t>
              </a:r>
              <a:endParaRPr lang="en-US" altLang="ja-JP" sz="900" b="1" dirty="0" smtClean="0"/>
            </a:p>
            <a:p>
              <a:r>
                <a:rPr lang="ja-JP" altLang="en-US" sz="900" b="1" dirty="0"/>
                <a:t>　</a:t>
              </a:r>
              <a:r>
                <a:rPr lang="ja-JP" altLang="en-US" sz="900" b="1" dirty="0" smtClean="0"/>
                <a:t>　ポット」 </a:t>
              </a:r>
            </a:p>
            <a:p>
              <a:r>
                <a:rPr lang="ja-JP" altLang="en-US" sz="900" b="1" dirty="0" smtClean="0"/>
                <a:t>　</a:t>
              </a:r>
              <a:r>
                <a:rPr lang="ja-JP" altLang="en-US" sz="900" b="1" dirty="0"/>
                <a:t>「</a:t>
              </a:r>
              <a:r>
                <a:rPr lang="ja-JP" altLang="en-US" sz="900" b="1" dirty="0" smtClean="0"/>
                <a:t>遊具やボートなど完備され、家族連</a:t>
              </a:r>
              <a:endParaRPr lang="en-US" altLang="ja-JP" sz="900" b="1" dirty="0" smtClean="0"/>
            </a:p>
            <a:p>
              <a:r>
                <a:rPr lang="ja-JP" altLang="en-US" sz="900" b="1" dirty="0"/>
                <a:t>　</a:t>
              </a:r>
              <a:r>
                <a:rPr lang="ja-JP" altLang="en-US" sz="900" b="1" dirty="0" smtClean="0"/>
                <a:t>　</a:t>
              </a:r>
              <a:r>
                <a:rPr lang="ja-JP" altLang="en-US" sz="900" b="1" dirty="0" err="1" smtClean="0"/>
                <a:t>れが</a:t>
              </a:r>
              <a:r>
                <a:rPr lang="ja-JP" altLang="en-US" sz="900" b="1" dirty="0" smtClean="0"/>
                <a:t>訪れるアクティビティスポット」</a:t>
              </a:r>
              <a:endParaRPr lang="en-US" altLang="ja-JP" sz="900" b="1" dirty="0" smtClean="0"/>
            </a:p>
            <a:p>
              <a:endParaRPr lang="en-US" altLang="ja-JP" sz="900" dirty="0"/>
            </a:p>
            <a:p>
              <a:r>
                <a:rPr lang="ja-JP" altLang="en-US" sz="900" dirty="0" smtClean="0"/>
                <a:t>　　　　　　　として親しまれている。　</a:t>
              </a:r>
              <a:endParaRPr lang="en-US" altLang="ja-JP" sz="900" dirty="0" smtClean="0"/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5368821" y="710575"/>
              <a:ext cx="3319826" cy="176123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490579" y="845778"/>
              <a:ext cx="3148755" cy="143116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endParaRPr kumimoji="1" lang="en-US" altLang="ja-JP" sz="1000" dirty="0" smtClean="0"/>
            </a:p>
            <a:p>
              <a:r>
                <a:rPr kumimoji="1" lang="ja-JP" altLang="en-US" sz="1000" dirty="0" smtClean="0"/>
                <a:t>・</a:t>
              </a:r>
              <a:r>
                <a:rPr kumimoji="1" lang="ja-JP" altLang="en-US" sz="1100" dirty="0" smtClean="0"/>
                <a:t>「石神井公園」を訪問する家族連れ等が</a:t>
              </a:r>
              <a:endParaRPr kumimoji="1" lang="en-US" altLang="ja-JP" sz="1100" dirty="0" smtClean="0"/>
            </a:p>
            <a:p>
              <a:r>
                <a:rPr kumimoji="1" lang="ja-JP" altLang="en-US" sz="1100" dirty="0" smtClean="0"/>
                <a:t>　休憩や飲食で利用できる「店舗」が少ない　</a:t>
              </a:r>
              <a:endParaRPr kumimoji="1" lang="en-US" altLang="ja-JP" sz="1100" dirty="0" smtClean="0"/>
            </a:p>
            <a:p>
              <a:endParaRPr kumimoji="1" lang="en-US" altLang="ja-JP" sz="1100" dirty="0"/>
            </a:p>
            <a:p>
              <a:r>
                <a:rPr kumimoji="1" lang="ja-JP" altLang="en-US" sz="1100" dirty="0" smtClean="0"/>
                <a:t>・石神井</a:t>
              </a:r>
              <a:r>
                <a:rPr kumimoji="1" lang="ja-JP" altLang="en-US" sz="1100" dirty="0"/>
                <a:t>公園利用者を商店街に呼び込めて</a:t>
              </a:r>
              <a:r>
                <a:rPr kumimoji="1" lang="ja-JP" altLang="en-US" sz="1100" dirty="0" err="1" smtClean="0"/>
                <a:t>い</a:t>
              </a:r>
              <a:endParaRPr kumimoji="1" lang="en-US" altLang="ja-JP" sz="1100" dirty="0" smtClean="0"/>
            </a:p>
            <a:p>
              <a:r>
                <a:rPr kumimoji="1" lang="ja-JP" altLang="en-US" sz="1100" dirty="0"/>
                <a:t>　</a:t>
              </a:r>
              <a:r>
                <a:rPr kumimoji="1" lang="ja-JP" altLang="en-US" sz="1100" dirty="0" smtClean="0"/>
                <a:t>ない</a:t>
              </a:r>
              <a:r>
                <a:rPr kumimoji="1" lang="ja-JP" altLang="en-US" sz="1100" dirty="0"/>
                <a:t>こと（公園利用者と商店街利用者の</a:t>
              </a:r>
              <a:r>
                <a:rPr kumimoji="1" lang="ja-JP" altLang="en-US" sz="1100" dirty="0" smtClean="0"/>
                <a:t>隔</a:t>
              </a:r>
              <a:endParaRPr kumimoji="1" lang="en-US" altLang="ja-JP" sz="1100" dirty="0" smtClean="0"/>
            </a:p>
            <a:p>
              <a:r>
                <a:rPr kumimoji="1" lang="ja-JP" altLang="en-US" sz="1100" dirty="0"/>
                <a:t>　</a:t>
              </a:r>
              <a:r>
                <a:rPr kumimoji="1" lang="ja-JP" altLang="en-US" sz="1100" dirty="0" smtClean="0"/>
                <a:t>たり）　　　　</a:t>
              </a:r>
              <a:endParaRPr kumimoji="1" lang="en-US" altLang="ja-JP" sz="1100" dirty="0"/>
            </a:p>
            <a:p>
              <a:endParaRPr kumimoji="1" lang="en-US" altLang="ja-JP" sz="1100" dirty="0" smtClean="0"/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5332141" y="612586"/>
              <a:ext cx="1471922" cy="27468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b="1" dirty="0" smtClean="0"/>
                <a:t>課題（主なもの）</a:t>
              </a:r>
              <a:endParaRPr kumimoji="1" lang="ja-JP" altLang="en-US" sz="1200" b="1" dirty="0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433913" y="518880"/>
            <a:ext cx="8328395" cy="710083"/>
            <a:chOff x="433913" y="686520"/>
            <a:chExt cx="8328395" cy="717346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433913" y="686520"/>
              <a:ext cx="8328395" cy="717346"/>
              <a:chOff x="433913" y="663660"/>
              <a:chExt cx="8328395" cy="717346"/>
            </a:xfrm>
          </p:grpSpPr>
          <p:sp>
            <p:nvSpPr>
              <p:cNvPr id="48" name="角丸四角形 47"/>
              <p:cNvSpPr/>
              <p:nvPr/>
            </p:nvSpPr>
            <p:spPr>
              <a:xfrm>
                <a:off x="433913" y="765459"/>
                <a:ext cx="8328395" cy="615547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角丸四角形 48"/>
              <p:cNvSpPr/>
              <p:nvPr/>
            </p:nvSpPr>
            <p:spPr>
              <a:xfrm>
                <a:off x="443709" y="663660"/>
                <a:ext cx="578462" cy="2392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b="1" dirty="0"/>
                  <a:t>目的</a:t>
                </a:r>
              </a:p>
            </p:txBody>
          </p:sp>
        </p:grpSp>
        <p:sp>
          <p:nvSpPr>
            <p:cNvPr id="50" name="テキスト ボックス 49"/>
            <p:cNvSpPr txBox="1"/>
            <p:nvPr/>
          </p:nvSpPr>
          <p:spPr>
            <a:xfrm>
              <a:off x="557410" y="912664"/>
              <a:ext cx="8048175" cy="43529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 smtClean="0"/>
                <a:t>　商店会の目指す姿（</a:t>
              </a:r>
              <a:r>
                <a:rPr kumimoji="1" lang="ja-JP" altLang="en-US" sz="1100" b="1" dirty="0" smtClean="0"/>
                <a:t>商店会ビジョン</a:t>
              </a:r>
              <a:r>
                <a:rPr kumimoji="1" lang="ja-JP" altLang="en-US" sz="1100" b="1" dirty="0" smtClean="0"/>
                <a:t>）を作成し、当該ビジョンを基に空き店舗への事業者誘致や、ビジョン実現に向けた</a:t>
              </a:r>
              <a:endParaRPr kumimoji="1" lang="en-US" altLang="ja-JP" sz="1100" b="1" dirty="0" smtClean="0"/>
            </a:p>
            <a:p>
              <a:r>
                <a:rPr kumimoji="1" lang="ja-JP" altLang="en-US" sz="1100" b="1" dirty="0"/>
                <a:t>　</a:t>
              </a:r>
              <a:r>
                <a:rPr kumimoji="1" lang="ja-JP" altLang="en-US" sz="1100" b="1" dirty="0" smtClean="0"/>
                <a:t>取組を行うことで、商店街の活性化や魅力の向上に繋げる。</a:t>
              </a:r>
              <a:endParaRPr kumimoji="1" lang="en-US" altLang="ja-JP" sz="1100" b="1" dirty="0" smtClean="0"/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520248" y="3847468"/>
            <a:ext cx="8094769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/>
              <a:t>街</a:t>
            </a:r>
            <a:r>
              <a:rPr lang="ja-JP" altLang="en-US" sz="1100" b="1" dirty="0"/>
              <a:t>（商店街）を「公園空間のエントランス 」として捉え、公園のように「時間を過ごす</a:t>
            </a:r>
            <a:r>
              <a:rPr lang="ja-JP" altLang="en-US" sz="1100" b="1" dirty="0" smtClean="0"/>
              <a:t>」こと</a:t>
            </a:r>
            <a:r>
              <a:rPr lang="ja-JP" altLang="en-US" sz="1100" b="1" dirty="0"/>
              <a:t>が目的となる交流街区 </a:t>
            </a:r>
            <a:r>
              <a:rPr lang="ja-JP" altLang="en-US" sz="1100" b="1" dirty="0" smtClean="0"/>
              <a:t>を目指す</a:t>
            </a:r>
            <a:endParaRPr lang="en-US" altLang="ja-JP" sz="1100" b="1" dirty="0"/>
          </a:p>
        </p:txBody>
      </p:sp>
      <p:sp>
        <p:nvSpPr>
          <p:cNvPr id="29" name="下矢印 28"/>
          <p:cNvSpPr/>
          <p:nvPr/>
        </p:nvSpPr>
        <p:spPr>
          <a:xfrm>
            <a:off x="3962400" y="3457229"/>
            <a:ext cx="1446631" cy="1799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3" name="グループ化 62"/>
          <p:cNvGrpSpPr/>
          <p:nvPr/>
        </p:nvGrpSpPr>
        <p:grpSpPr>
          <a:xfrm>
            <a:off x="677329" y="4115459"/>
            <a:ext cx="3831398" cy="332342"/>
            <a:chOff x="677329" y="4077359"/>
            <a:chExt cx="3831398" cy="332342"/>
          </a:xfrm>
        </p:grpSpPr>
        <p:sp>
          <p:nvSpPr>
            <p:cNvPr id="14" name="角丸四角形 13"/>
            <p:cNvSpPr/>
            <p:nvPr/>
          </p:nvSpPr>
          <p:spPr>
            <a:xfrm>
              <a:off x="1042417" y="4077359"/>
              <a:ext cx="3466310" cy="33234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200" b="1" dirty="0">
                  <a:solidFill>
                    <a:schemeClr val="accent1">
                      <a:lumMod val="50000"/>
                    </a:schemeClr>
                  </a:solidFill>
                </a:rPr>
                <a:t>公園空間とシームレスで一体的な街づくり </a:t>
              </a:r>
              <a:endParaRPr lang="ja-JP" altLang="en-US" sz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右矢印 36"/>
            <p:cNvSpPr/>
            <p:nvPr/>
          </p:nvSpPr>
          <p:spPr>
            <a:xfrm>
              <a:off x="677329" y="4098271"/>
              <a:ext cx="238580" cy="28408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4" name="角丸四角形 63"/>
          <p:cNvSpPr/>
          <p:nvPr/>
        </p:nvSpPr>
        <p:spPr>
          <a:xfrm>
            <a:off x="954442" y="6499930"/>
            <a:ext cx="4479007" cy="258598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rgbClr val="FF0000"/>
                </a:solidFill>
              </a:rPr>
              <a:t>→商店会による空き店舗出店事業者への積極的な働きかけ（イベント出店依頼等）　　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65" name="右矢印 64"/>
          <p:cNvSpPr/>
          <p:nvPr/>
        </p:nvSpPr>
        <p:spPr>
          <a:xfrm>
            <a:off x="676916" y="5135308"/>
            <a:ext cx="161957" cy="19812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右矢印 46"/>
          <p:cNvSpPr/>
          <p:nvPr/>
        </p:nvSpPr>
        <p:spPr>
          <a:xfrm>
            <a:off x="2628506" y="2086583"/>
            <a:ext cx="238580" cy="28408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角丸四角形 50"/>
          <p:cNvSpPr/>
          <p:nvPr/>
        </p:nvSpPr>
        <p:spPr>
          <a:xfrm>
            <a:off x="2100956" y="5427210"/>
            <a:ext cx="3363843" cy="258598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rgbClr val="FF0000"/>
                </a:solidFill>
              </a:rPr>
              <a:t>→上記プロジェクトの</a:t>
            </a:r>
            <a:r>
              <a:rPr kumimoji="1" lang="en-US" altLang="ja-JP" sz="900" dirty="0" smtClean="0">
                <a:solidFill>
                  <a:srgbClr val="FF0000"/>
                </a:solidFill>
              </a:rPr>
              <a:t>PT</a:t>
            </a:r>
            <a:r>
              <a:rPr kumimoji="1" lang="ja-JP" altLang="en-US" sz="900" dirty="0" smtClean="0">
                <a:solidFill>
                  <a:srgbClr val="FF0000"/>
                </a:solidFill>
              </a:rPr>
              <a:t>立ち上げ時には出店者事業者も参画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165046" y="4817435"/>
            <a:ext cx="4201340" cy="508686"/>
          </a:xfrm>
          <a:prstGeom prst="round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800" b="1" dirty="0" smtClean="0">
                <a:solidFill>
                  <a:srgbClr val="FF0000"/>
                </a:solidFill>
              </a:rPr>
              <a:t>　　</a:t>
            </a:r>
            <a:r>
              <a:rPr kumimoji="1" lang="ja-JP" altLang="en-US" sz="1100" b="1" u="sng" dirty="0" smtClean="0">
                <a:solidFill>
                  <a:srgbClr val="FF0000"/>
                </a:solidFill>
              </a:rPr>
              <a:t>「</a:t>
            </a:r>
            <a:r>
              <a:rPr kumimoji="1" lang="ja-JP" altLang="en-US" sz="1100" b="1" u="sng" dirty="0">
                <a:solidFill>
                  <a:srgbClr val="FF0000"/>
                </a:solidFill>
              </a:rPr>
              <a:t>井戸端</a:t>
            </a:r>
            <a:r>
              <a:rPr kumimoji="1" lang="ja-JP" altLang="en-US" sz="11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プロジェクト</a:t>
            </a:r>
            <a:r>
              <a:rPr kumimoji="1" lang="ja-JP" altLang="en-US" sz="1100" b="1" u="sng" dirty="0">
                <a:solidFill>
                  <a:srgbClr val="FF0000"/>
                </a:solidFill>
              </a:rPr>
              <a:t>（仮称）」</a:t>
            </a:r>
            <a:r>
              <a:rPr lang="ja-JP" altLang="en-US" sz="1100" b="1" dirty="0">
                <a:solidFill>
                  <a:srgbClr val="FF0000"/>
                </a:solidFill>
              </a:rPr>
              <a:t> （令和５年度～）</a:t>
            </a:r>
            <a:endParaRPr lang="en-US" altLang="ja-JP" sz="1100" b="1" dirty="0">
              <a:solidFill>
                <a:srgbClr val="FF0000"/>
              </a:solidFill>
            </a:endParaRPr>
          </a:p>
          <a:p>
            <a:endParaRPr kumimoji="1" lang="ja-JP" altLang="en-US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524</Words>
  <Application>Microsoft Office PowerPoint</Application>
  <PresentationFormat>画面に合わせる (4:3)</PresentationFormat>
  <Paragraphs>64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Arial Black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淳</dc:creator>
  <cp:lastModifiedBy>桑原　亜紀</cp:lastModifiedBy>
  <cp:revision>42</cp:revision>
  <cp:lastPrinted>2022-08-31T00:56:03Z</cp:lastPrinted>
  <dcterms:created xsi:type="dcterms:W3CDTF">2022-08-26T09:21:28Z</dcterms:created>
  <dcterms:modified xsi:type="dcterms:W3CDTF">2023-04-21T10:14:12Z</dcterms:modified>
</cp:coreProperties>
</file>